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8FFF9-7D32-4A05-837B-E9C5037C4BA1}" type="datetimeFigureOut">
              <a:rPr lang="ko-KR" altLang="en-US" smtClean="0"/>
              <a:t>2020-02-24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DE409-1D3A-4944-9201-ED79B823094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88384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8FFF9-7D32-4A05-837B-E9C5037C4BA1}" type="datetimeFigureOut">
              <a:rPr lang="ko-KR" altLang="en-US" smtClean="0"/>
              <a:t>2020-02-24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DE409-1D3A-4944-9201-ED79B823094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92382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8FFF9-7D32-4A05-837B-E9C5037C4BA1}" type="datetimeFigureOut">
              <a:rPr lang="ko-KR" altLang="en-US" smtClean="0"/>
              <a:t>2020-02-24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DE409-1D3A-4944-9201-ED79B823094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76289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8FFF9-7D32-4A05-837B-E9C5037C4BA1}" type="datetimeFigureOut">
              <a:rPr lang="ko-KR" altLang="en-US" smtClean="0"/>
              <a:t>2020-02-24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DE409-1D3A-4944-9201-ED79B823094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9603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8FFF9-7D32-4A05-837B-E9C5037C4BA1}" type="datetimeFigureOut">
              <a:rPr lang="ko-KR" altLang="en-US" smtClean="0"/>
              <a:t>2020-02-24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DE409-1D3A-4944-9201-ED79B823094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31057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8FFF9-7D32-4A05-837B-E9C5037C4BA1}" type="datetimeFigureOut">
              <a:rPr lang="ko-KR" altLang="en-US" smtClean="0"/>
              <a:t>2020-02-24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DE409-1D3A-4944-9201-ED79B823094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53760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8FFF9-7D32-4A05-837B-E9C5037C4BA1}" type="datetimeFigureOut">
              <a:rPr lang="ko-KR" altLang="en-US" smtClean="0"/>
              <a:t>2020-02-24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DE409-1D3A-4944-9201-ED79B823094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563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8FFF9-7D32-4A05-837B-E9C5037C4BA1}" type="datetimeFigureOut">
              <a:rPr lang="ko-KR" altLang="en-US" smtClean="0"/>
              <a:t>2020-02-24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DE409-1D3A-4944-9201-ED79B823094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9179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8FFF9-7D32-4A05-837B-E9C5037C4BA1}" type="datetimeFigureOut">
              <a:rPr lang="ko-KR" altLang="en-US" smtClean="0"/>
              <a:t>2020-02-24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DE409-1D3A-4944-9201-ED79B823094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89849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8FFF9-7D32-4A05-837B-E9C5037C4BA1}" type="datetimeFigureOut">
              <a:rPr lang="ko-KR" altLang="en-US" smtClean="0"/>
              <a:t>2020-02-24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DE409-1D3A-4944-9201-ED79B823094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50318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8FFF9-7D32-4A05-837B-E9C5037C4BA1}" type="datetimeFigureOut">
              <a:rPr lang="ko-KR" altLang="en-US" smtClean="0"/>
              <a:t>2020-02-24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DE409-1D3A-4944-9201-ED79B823094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7718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48FFF9-7D32-4A05-837B-E9C5037C4BA1}" type="datetimeFigureOut">
              <a:rPr lang="ko-KR" altLang="en-US" smtClean="0"/>
              <a:t>2020-02-24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5DE409-1D3A-4944-9201-ED79B823094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78228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모서리가 둥근 직사각형 6"/>
          <p:cNvSpPr/>
          <p:nvPr/>
        </p:nvSpPr>
        <p:spPr>
          <a:xfrm>
            <a:off x="251520" y="476672"/>
            <a:ext cx="8712968" cy="5976664"/>
          </a:xfrm>
          <a:prstGeom prst="roundRect">
            <a:avLst>
              <a:gd name="adj" fmla="val 2175"/>
            </a:avLst>
          </a:prstGeom>
          <a:gradFill>
            <a:gsLst>
              <a:gs pos="2000">
                <a:schemeClr val="dk1">
                  <a:tint val="50000"/>
                  <a:satMod val="300000"/>
                </a:schemeClr>
              </a:gs>
              <a:gs pos="100000">
                <a:schemeClr val="dk1">
                  <a:tint val="15000"/>
                  <a:satMod val="350000"/>
                  <a:alpha val="32000"/>
                </a:schemeClr>
              </a:gs>
            </a:gsLst>
            <a:lin ang="16200000" scaled="1"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lvl="1">
              <a:lnSpc>
                <a:spcPct val="150000"/>
              </a:lnSpc>
            </a:pPr>
            <a:r>
              <a:rPr lang="ko-KR" altLang="en-US" sz="2400" b="1" dirty="0">
                <a:latin typeface="굴림" panose="020B0600000101010101" pitchFamily="50" charset="-127"/>
                <a:ea typeface="굴림" panose="020B0600000101010101" pitchFamily="50" charset="-127"/>
              </a:rPr>
              <a:t>■</a:t>
            </a:r>
            <a:r>
              <a:rPr lang="ko-KR" altLang="en-US" sz="2400" b="1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화상영어 참여 방법</a:t>
            </a:r>
            <a:r>
              <a:rPr lang="en-US" altLang="ko-KR" sz="24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2400" b="1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- (http://www.eduwide.net)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839" y="1212794"/>
            <a:ext cx="8196330" cy="4952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8108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모서리가 둥근 직사각형 6"/>
          <p:cNvSpPr/>
          <p:nvPr/>
        </p:nvSpPr>
        <p:spPr>
          <a:xfrm>
            <a:off x="251520" y="476672"/>
            <a:ext cx="8712968" cy="5976664"/>
          </a:xfrm>
          <a:prstGeom prst="roundRect">
            <a:avLst>
              <a:gd name="adj" fmla="val 2175"/>
            </a:avLst>
          </a:prstGeom>
          <a:gradFill>
            <a:gsLst>
              <a:gs pos="2000">
                <a:schemeClr val="dk1">
                  <a:tint val="50000"/>
                  <a:satMod val="300000"/>
                </a:schemeClr>
              </a:gs>
              <a:gs pos="100000">
                <a:schemeClr val="dk1">
                  <a:tint val="15000"/>
                  <a:satMod val="350000"/>
                  <a:alpha val="32000"/>
                </a:schemeClr>
              </a:gs>
            </a:gsLst>
            <a:lin ang="16200000" scaled="1"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lvl="1">
              <a:lnSpc>
                <a:spcPct val="150000"/>
              </a:lnSpc>
            </a:pPr>
            <a:r>
              <a:rPr lang="ko-KR" altLang="en-US" sz="2400" b="1" dirty="0">
                <a:latin typeface="굴림" panose="020B0600000101010101" pitchFamily="50" charset="-127"/>
                <a:ea typeface="굴림" panose="020B0600000101010101" pitchFamily="50" charset="-127"/>
              </a:rPr>
              <a:t>■</a:t>
            </a:r>
            <a:r>
              <a:rPr lang="ko-KR" altLang="en-US" sz="2400" b="1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화상영어 참여 방법</a:t>
            </a:r>
            <a:endParaRPr lang="en-US" altLang="ko-KR" sz="2400" b="1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12794"/>
            <a:ext cx="8208912" cy="4952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5004048" y="1194432"/>
            <a:ext cx="329596" cy="2046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8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모서리가 둥근 직사각형 6"/>
          <p:cNvSpPr/>
          <p:nvPr/>
        </p:nvSpPr>
        <p:spPr>
          <a:xfrm>
            <a:off x="251520" y="476672"/>
            <a:ext cx="8712968" cy="5976664"/>
          </a:xfrm>
          <a:prstGeom prst="roundRect">
            <a:avLst>
              <a:gd name="adj" fmla="val 2175"/>
            </a:avLst>
          </a:prstGeom>
          <a:gradFill>
            <a:gsLst>
              <a:gs pos="2000">
                <a:schemeClr val="dk1">
                  <a:tint val="50000"/>
                  <a:satMod val="300000"/>
                </a:schemeClr>
              </a:gs>
              <a:gs pos="100000">
                <a:schemeClr val="dk1">
                  <a:tint val="15000"/>
                  <a:satMod val="350000"/>
                  <a:alpha val="32000"/>
                </a:schemeClr>
              </a:gs>
            </a:gsLst>
            <a:lin ang="16200000" scaled="1"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lvl="1">
              <a:lnSpc>
                <a:spcPct val="150000"/>
              </a:lnSpc>
            </a:pPr>
            <a:r>
              <a:rPr lang="ko-KR" altLang="en-US" sz="2400" b="1" dirty="0">
                <a:latin typeface="굴림" panose="020B0600000101010101" pitchFamily="50" charset="-127"/>
                <a:ea typeface="굴림" panose="020B0600000101010101" pitchFamily="50" charset="-127"/>
              </a:rPr>
              <a:t>■</a:t>
            </a:r>
            <a:r>
              <a:rPr lang="ko-KR" altLang="en-US" sz="2400" b="1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화상영어 참여 방법</a:t>
            </a:r>
            <a:endParaRPr lang="en-US" altLang="ko-KR" sz="2400" b="1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72" y="1196752"/>
            <a:ext cx="8299283" cy="5010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4139952" y="4730805"/>
            <a:ext cx="2609684" cy="7787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200" dirty="0">
              <a:solidFill>
                <a:schemeClr val="tx1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8" name="오른쪽 화살표 7"/>
          <p:cNvSpPr/>
          <p:nvPr/>
        </p:nvSpPr>
        <p:spPr>
          <a:xfrm>
            <a:off x="3563888" y="4909585"/>
            <a:ext cx="432048" cy="421140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10" name="직사각형 9"/>
          <p:cNvSpPr/>
          <p:nvPr/>
        </p:nvSpPr>
        <p:spPr>
          <a:xfrm>
            <a:off x="2051720" y="4581129"/>
            <a:ext cx="1397421" cy="100811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200" dirty="0" smtClean="0">
                <a:solidFill>
                  <a:srgbClr val="002060"/>
                </a:solidFill>
                <a:latin typeface="HY견고딕" pitchFamily="18" charset="-127"/>
                <a:ea typeface="HY견고딕" pitchFamily="18" charset="-127"/>
              </a:rPr>
              <a:t>회원 아이디와</a:t>
            </a:r>
            <a:endParaRPr lang="en-US" altLang="ko-KR" sz="1200" dirty="0" smtClean="0">
              <a:solidFill>
                <a:srgbClr val="002060"/>
              </a:solidFill>
              <a:latin typeface="HY견고딕" pitchFamily="18" charset="-127"/>
              <a:ea typeface="HY견고딕" pitchFamily="18" charset="-127"/>
            </a:endParaRPr>
          </a:p>
          <a:p>
            <a:pPr algn="ctr">
              <a:defRPr/>
            </a:pPr>
            <a:r>
              <a:rPr lang="ko-KR" altLang="en-US" sz="1200" dirty="0" smtClean="0">
                <a:solidFill>
                  <a:srgbClr val="002060"/>
                </a:solidFill>
                <a:latin typeface="HY견고딕" pitchFamily="18" charset="-127"/>
                <a:ea typeface="HY견고딕" pitchFamily="18" charset="-127"/>
              </a:rPr>
              <a:t>패스워드입력</a:t>
            </a:r>
            <a:endParaRPr lang="ko-KR" altLang="en-US" sz="1200" dirty="0">
              <a:solidFill>
                <a:srgbClr val="002060"/>
              </a:solidFill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33876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모서리가 둥근 직사각형 6"/>
          <p:cNvSpPr/>
          <p:nvPr/>
        </p:nvSpPr>
        <p:spPr>
          <a:xfrm>
            <a:off x="251520" y="476672"/>
            <a:ext cx="8712968" cy="5976664"/>
          </a:xfrm>
          <a:prstGeom prst="roundRect">
            <a:avLst>
              <a:gd name="adj" fmla="val 2175"/>
            </a:avLst>
          </a:prstGeom>
          <a:gradFill>
            <a:gsLst>
              <a:gs pos="2000">
                <a:schemeClr val="dk1">
                  <a:tint val="50000"/>
                  <a:satMod val="300000"/>
                </a:schemeClr>
              </a:gs>
              <a:gs pos="100000">
                <a:schemeClr val="dk1">
                  <a:tint val="15000"/>
                  <a:satMod val="350000"/>
                  <a:alpha val="32000"/>
                </a:schemeClr>
              </a:gs>
            </a:gsLst>
            <a:lin ang="16200000" scaled="1"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lvl="1">
              <a:lnSpc>
                <a:spcPct val="150000"/>
              </a:lnSpc>
            </a:pPr>
            <a:r>
              <a:rPr lang="ko-KR" altLang="en-US" sz="2400" b="1" dirty="0">
                <a:latin typeface="굴림" panose="020B0600000101010101" pitchFamily="50" charset="-127"/>
                <a:ea typeface="굴림" panose="020B0600000101010101" pitchFamily="50" charset="-127"/>
              </a:rPr>
              <a:t>■</a:t>
            </a:r>
            <a:r>
              <a:rPr lang="ko-KR" altLang="en-US" sz="2400" b="1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화상영어 참여 방법</a:t>
            </a:r>
            <a:endParaRPr lang="en-US" altLang="ko-KR" sz="2400" b="1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74164"/>
            <a:ext cx="8208912" cy="4890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모서리가 둥근 직사각형 5"/>
          <p:cNvSpPr/>
          <p:nvPr/>
        </p:nvSpPr>
        <p:spPr>
          <a:xfrm>
            <a:off x="721229" y="3573016"/>
            <a:ext cx="720080" cy="63024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325185" y="2060848"/>
            <a:ext cx="1512168" cy="1015663"/>
          </a:xfrm>
          <a:prstGeom prst="rect">
            <a:avLst/>
          </a:prstGeom>
          <a:ln>
            <a:solidFill>
              <a:srgbClr val="FF000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1200" dirty="0">
                <a:solidFill>
                  <a:srgbClr val="002060"/>
                </a:solidFill>
                <a:latin typeface="HY견고딕" pitchFamily="18" charset="-127"/>
                <a:ea typeface="HY견고딕" pitchFamily="18" charset="-127"/>
              </a:rPr>
              <a:t>나의 강의실 </a:t>
            </a:r>
            <a:endParaRPr lang="en-US" altLang="ko-KR" sz="1200" dirty="0">
              <a:solidFill>
                <a:srgbClr val="002060"/>
              </a:solidFill>
              <a:latin typeface="HY견고딕" pitchFamily="18" charset="-127"/>
              <a:ea typeface="HY견고딕" pitchFamily="18" charset="-127"/>
            </a:endParaRPr>
          </a:p>
          <a:p>
            <a:pPr>
              <a:defRPr/>
            </a:pPr>
            <a:r>
              <a:rPr lang="ko-KR" altLang="en-US" sz="1200" dirty="0">
                <a:solidFill>
                  <a:srgbClr val="002060"/>
                </a:solidFill>
                <a:latin typeface="HY견고딕" pitchFamily="18" charset="-127"/>
                <a:ea typeface="HY견고딕" pitchFamily="18" charset="-127"/>
              </a:rPr>
              <a:t>또는</a:t>
            </a:r>
            <a:endParaRPr lang="en-US" altLang="ko-KR" sz="1200" dirty="0">
              <a:solidFill>
                <a:srgbClr val="002060"/>
              </a:solidFill>
              <a:latin typeface="HY견고딕" pitchFamily="18" charset="-127"/>
              <a:ea typeface="HY견고딕" pitchFamily="18" charset="-127"/>
            </a:endParaRPr>
          </a:p>
          <a:p>
            <a:pPr>
              <a:defRPr/>
            </a:pPr>
            <a:r>
              <a:rPr lang="ko-KR" altLang="en-US" sz="1200" dirty="0">
                <a:solidFill>
                  <a:srgbClr val="002060"/>
                </a:solidFill>
                <a:latin typeface="HY견고딕" pitchFamily="18" charset="-127"/>
                <a:ea typeface="HY견고딕" pitchFamily="18" charset="-127"/>
              </a:rPr>
              <a:t>마이 </a:t>
            </a:r>
            <a:r>
              <a:rPr lang="ko-KR" altLang="en-US" sz="1200" dirty="0" err="1">
                <a:solidFill>
                  <a:srgbClr val="002060"/>
                </a:solidFill>
                <a:latin typeface="HY견고딕" pitchFamily="18" charset="-127"/>
                <a:ea typeface="HY견고딕" pitchFamily="18" charset="-127"/>
              </a:rPr>
              <a:t>스터디룸</a:t>
            </a:r>
            <a:r>
              <a:rPr lang="ko-KR" altLang="en-US" sz="1200" dirty="0">
                <a:solidFill>
                  <a:srgbClr val="00206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1200" dirty="0">
                <a:solidFill>
                  <a:srgbClr val="002060"/>
                </a:solidFill>
                <a:latin typeface="HY견고딕" pitchFamily="18" charset="-127"/>
                <a:ea typeface="HY견고딕" pitchFamily="18" charset="-127"/>
              </a:rPr>
              <a:t>-&gt; </a:t>
            </a:r>
            <a:r>
              <a:rPr lang="ko-KR" altLang="en-US" sz="1200" dirty="0">
                <a:solidFill>
                  <a:srgbClr val="002060"/>
                </a:solidFill>
                <a:latin typeface="HY견고딕" pitchFamily="18" charset="-127"/>
                <a:ea typeface="HY견고딕" pitchFamily="18" charset="-127"/>
              </a:rPr>
              <a:t>학습현황</a:t>
            </a:r>
            <a:r>
              <a:rPr lang="en-US" altLang="ko-KR" sz="1200" dirty="0">
                <a:solidFill>
                  <a:srgbClr val="002060"/>
                </a:solidFill>
                <a:latin typeface="HY견고딕" pitchFamily="18" charset="-127"/>
                <a:ea typeface="HY견고딕" pitchFamily="18" charset="-127"/>
              </a:rPr>
              <a:t>/</a:t>
            </a:r>
            <a:r>
              <a:rPr lang="ko-KR" altLang="en-US" sz="1200" dirty="0">
                <a:solidFill>
                  <a:srgbClr val="002060"/>
                </a:solidFill>
                <a:latin typeface="HY견고딕" pitchFamily="18" charset="-127"/>
                <a:ea typeface="HY견고딕" pitchFamily="18" charset="-127"/>
              </a:rPr>
              <a:t>수강하기 클릭</a:t>
            </a:r>
            <a:endParaRPr lang="en-US" altLang="ko-KR" sz="1200" dirty="0">
              <a:solidFill>
                <a:srgbClr val="00206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2123728" y="1628800"/>
            <a:ext cx="720080" cy="21602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cxnSp>
        <p:nvCxnSpPr>
          <p:cNvPr id="17" name="Shape 5"/>
          <p:cNvCxnSpPr/>
          <p:nvPr/>
        </p:nvCxnSpPr>
        <p:spPr>
          <a:xfrm flipV="1">
            <a:off x="1113130" y="1736812"/>
            <a:ext cx="866582" cy="331801"/>
          </a:xfrm>
          <a:prstGeom prst="bentConnector3">
            <a:avLst>
              <a:gd name="adj1" fmla="val 119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화살표 연결선 20"/>
          <p:cNvCxnSpPr/>
          <p:nvPr/>
        </p:nvCxnSpPr>
        <p:spPr>
          <a:xfrm flipV="1">
            <a:off x="1112355" y="3076511"/>
            <a:ext cx="775" cy="439773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6686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모서리가 둥근 직사각형 6"/>
          <p:cNvSpPr/>
          <p:nvPr/>
        </p:nvSpPr>
        <p:spPr>
          <a:xfrm>
            <a:off x="251520" y="476672"/>
            <a:ext cx="8712968" cy="5976664"/>
          </a:xfrm>
          <a:prstGeom prst="roundRect">
            <a:avLst>
              <a:gd name="adj" fmla="val 2175"/>
            </a:avLst>
          </a:prstGeom>
          <a:gradFill>
            <a:gsLst>
              <a:gs pos="2000">
                <a:schemeClr val="dk1">
                  <a:tint val="50000"/>
                  <a:satMod val="300000"/>
                </a:schemeClr>
              </a:gs>
              <a:gs pos="100000">
                <a:schemeClr val="dk1">
                  <a:tint val="15000"/>
                  <a:satMod val="350000"/>
                  <a:alpha val="32000"/>
                </a:schemeClr>
              </a:gs>
            </a:gsLst>
            <a:lin ang="16200000" scaled="1"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lvl="1">
              <a:lnSpc>
                <a:spcPct val="150000"/>
              </a:lnSpc>
            </a:pPr>
            <a:r>
              <a:rPr lang="ko-KR" altLang="en-US" sz="2400" b="1" dirty="0">
                <a:latin typeface="굴림" panose="020B0600000101010101" pitchFamily="50" charset="-127"/>
                <a:ea typeface="굴림" panose="020B0600000101010101" pitchFamily="50" charset="-127"/>
              </a:rPr>
              <a:t>■</a:t>
            </a:r>
            <a:r>
              <a:rPr lang="ko-KR" altLang="en-US" sz="2400" b="1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화상영어 참여 방법</a:t>
            </a:r>
            <a:endParaRPr lang="en-US" altLang="ko-KR" sz="2400" b="1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70" y="1196752"/>
            <a:ext cx="8187185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7037300" y="4077072"/>
            <a:ext cx="1584176" cy="646331"/>
          </a:xfrm>
          <a:prstGeom prst="rect">
            <a:avLst/>
          </a:prstGeom>
          <a:ln>
            <a:solidFill>
              <a:srgbClr val="FF000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1200" dirty="0">
                <a:solidFill>
                  <a:srgbClr val="002060"/>
                </a:solidFill>
                <a:latin typeface="HY견고딕" pitchFamily="18" charset="-127"/>
                <a:ea typeface="HY견고딕" pitchFamily="18" charset="-127"/>
              </a:rPr>
              <a:t>수업 </a:t>
            </a:r>
            <a:r>
              <a:rPr lang="ko-KR" altLang="en-US" sz="1200" dirty="0" smtClean="0">
                <a:solidFill>
                  <a:srgbClr val="002060"/>
                </a:solidFill>
                <a:latin typeface="HY견고딕" pitchFamily="18" charset="-127"/>
                <a:ea typeface="HY견고딕" pitchFamily="18" charset="-127"/>
              </a:rPr>
              <a:t>기</a:t>
            </a:r>
            <a:r>
              <a:rPr lang="ko-KR" altLang="en-US" sz="1200" dirty="0">
                <a:solidFill>
                  <a:srgbClr val="002060"/>
                </a:solidFill>
                <a:latin typeface="HY견고딕" pitchFamily="18" charset="-127"/>
                <a:ea typeface="HY견고딕" pitchFamily="18" charset="-127"/>
              </a:rPr>
              <a:t>간</a:t>
            </a:r>
            <a:r>
              <a:rPr lang="ko-KR" altLang="en-US" sz="1200" dirty="0" smtClean="0">
                <a:solidFill>
                  <a:srgbClr val="00206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1200" dirty="0">
                <a:solidFill>
                  <a:srgbClr val="002060"/>
                </a:solidFill>
                <a:latin typeface="HY견고딕" pitchFamily="18" charset="-127"/>
                <a:ea typeface="HY견고딕" pitchFamily="18" charset="-127"/>
              </a:rPr>
              <a:t>확인 </a:t>
            </a:r>
            <a:r>
              <a:rPr lang="ko-KR" altLang="en-US" sz="1200" dirty="0" smtClean="0">
                <a:solidFill>
                  <a:srgbClr val="002060"/>
                </a:solidFill>
                <a:latin typeface="HY견고딕" pitchFamily="18" charset="-127"/>
                <a:ea typeface="HY견고딕" pitchFamily="18" charset="-127"/>
              </a:rPr>
              <a:t>후 내용확인</a:t>
            </a:r>
            <a:endParaRPr lang="en-US" altLang="ko-KR" sz="1200" dirty="0">
              <a:solidFill>
                <a:srgbClr val="002060"/>
              </a:solidFill>
              <a:latin typeface="HY견고딕" pitchFamily="18" charset="-127"/>
              <a:ea typeface="HY견고딕" pitchFamily="18" charset="-127"/>
            </a:endParaRPr>
          </a:p>
          <a:p>
            <a:pPr algn="ctr">
              <a:defRPr/>
            </a:pPr>
            <a:r>
              <a:rPr lang="en-US" altLang="ko-KR" sz="1200" dirty="0" smtClean="0">
                <a:solidFill>
                  <a:srgbClr val="002060"/>
                </a:solidFill>
                <a:latin typeface="HY견고딕" pitchFamily="18" charset="-127"/>
                <a:ea typeface="HY견고딕" pitchFamily="18" charset="-127"/>
              </a:rPr>
              <a:t>“View”</a:t>
            </a:r>
            <a:r>
              <a:rPr lang="ko-KR" altLang="en-US" sz="1200" dirty="0" smtClean="0">
                <a:solidFill>
                  <a:srgbClr val="002060"/>
                </a:solidFill>
                <a:latin typeface="HY견고딕" pitchFamily="18" charset="-127"/>
                <a:ea typeface="HY견고딕" pitchFamily="18" charset="-127"/>
              </a:rPr>
              <a:t>버튼 </a:t>
            </a:r>
            <a:r>
              <a:rPr lang="ko-KR" altLang="en-US" sz="1200" dirty="0">
                <a:solidFill>
                  <a:srgbClr val="002060"/>
                </a:solidFill>
                <a:latin typeface="HY견고딕" pitchFamily="18" charset="-127"/>
                <a:ea typeface="HY견고딕" pitchFamily="18" charset="-127"/>
              </a:rPr>
              <a:t>클릭</a:t>
            </a:r>
            <a:endParaRPr lang="en-US" altLang="ko-KR" sz="1200" dirty="0">
              <a:solidFill>
                <a:srgbClr val="002060"/>
              </a:solidFill>
              <a:latin typeface="HY견고딕" pitchFamily="18" charset="-127"/>
              <a:ea typeface="HY견고딕" pitchFamily="18" charset="-127"/>
            </a:endParaRPr>
          </a:p>
        </p:txBody>
      </p:sp>
      <p:cxnSp>
        <p:nvCxnSpPr>
          <p:cNvPr id="9" name="직선 화살표 연결선 8"/>
          <p:cNvCxnSpPr/>
          <p:nvPr/>
        </p:nvCxnSpPr>
        <p:spPr>
          <a:xfrm>
            <a:off x="8028384" y="4799112"/>
            <a:ext cx="0" cy="28999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모서리가 둥근 직사각형 7"/>
          <p:cNvSpPr/>
          <p:nvPr/>
        </p:nvSpPr>
        <p:spPr>
          <a:xfrm>
            <a:off x="7811849" y="5305236"/>
            <a:ext cx="610071" cy="20919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</p:spTree>
    <p:extLst>
      <p:ext uri="{BB962C8B-B14F-4D97-AF65-F5344CB8AC3E}">
        <p14:creationId xmlns:p14="http://schemas.microsoft.com/office/powerpoint/2010/main" val="3084495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모서리가 둥근 직사각형 6"/>
          <p:cNvSpPr/>
          <p:nvPr/>
        </p:nvSpPr>
        <p:spPr>
          <a:xfrm>
            <a:off x="251520" y="476672"/>
            <a:ext cx="8712968" cy="5976664"/>
          </a:xfrm>
          <a:prstGeom prst="roundRect">
            <a:avLst>
              <a:gd name="adj" fmla="val 2175"/>
            </a:avLst>
          </a:prstGeom>
          <a:gradFill>
            <a:gsLst>
              <a:gs pos="2000">
                <a:schemeClr val="dk1">
                  <a:tint val="50000"/>
                  <a:satMod val="300000"/>
                </a:schemeClr>
              </a:gs>
              <a:gs pos="100000">
                <a:schemeClr val="dk1">
                  <a:tint val="15000"/>
                  <a:satMod val="350000"/>
                  <a:alpha val="32000"/>
                </a:schemeClr>
              </a:gs>
            </a:gsLst>
            <a:lin ang="16200000" scaled="1"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lvl="1">
              <a:lnSpc>
                <a:spcPct val="150000"/>
              </a:lnSpc>
            </a:pPr>
            <a:r>
              <a:rPr lang="ko-KR" altLang="en-US" sz="2400" b="1" dirty="0">
                <a:latin typeface="굴림" panose="020B0600000101010101" pitchFamily="50" charset="-127"/>
                <a:ea typeface="굴림" panose="020B0600000101010101" pitchFamily="50" charset="-127"/>
              </a:rPr>
              <a:t>■</a:t>
            </a:r>
            <a:r>
              <a:rPr lang="ko-KR" altLang="en-US" sz="2400" b="1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화상영어 참여 방법</a:t>
            </a:r>
            <a:endParaRPr lang="en-US" altLang="ko-KR" sz="2400" b="1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78" y="1124744"/>
            <a:ext cx="8177178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4635338" y="4648279"/>
            <a:ext cx="1214438" cy="461665"/>
          </a:xfrm>
          <a:prstGeom prst="rect">
            <a:avLst/>
          </a:prstGeom>
          <a:ln>
            <a:solidFill>
              <a:srgbClr val="FF000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kumimoji="0" lang="ko-KR" altLang="en-US" sz="1200" dirty="0" smtClean="0">
                <a:solidFill>
                  <a:srgbClr val="002060"/>
                </a:solidFill>
                <a:latin typeface="HY견고딕" pitchFamily="18" charset="-127"/>
                <a:ea typeface="HY견고딕" pitchFamily="18" charset="-127"/>
              </a:rPr>
              <a:t>화상수업 </a:t>
            </a:r>
            <a:r>
              <a:rPr lang="ko-KR" altLang="en-US" sz="1200" dirty="0" smtClean="0">
                <a:solidFill>
                  <a:srgbClr val="002060"/>
                </a:solidFill>
                <a:latin typeface="HY견고딕" pitchFamily="18" charset="-127"/>
                <a:ea typeface="HY견고딕" pitchFamily="18" charset="-127"/>
              </a:rPr>
              <a:t>시</a:t>
            </a:r>
            <a:r>
              <a:rPr lang="ko-KR" altLang="en-US" sz="1200" dirty="0">
                <a:solidFill>
                  <a:srgbClr val="002060"/>
                </a:solidFill>
                <a:latin typeface="HY견고딕" pitchFamily="18" charset="-127"/>
                <a:ea typeface="HY견고딕" pitchFamily="18" charset="-127"/>
              </a:rPr>
              <a:t>작</a:t>
            </a:r>
            <a:r>
              <a:rPr kumimoji="0" lang="en-US" altLang="ko-KR" sz="1200" dirty="0" smtClean="0">
                <a:solidFill>
                  <a:srgbClr val="00206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0" lang="ko-KR" altLang="en-US" sz="1200" dirty="0" smtClean="0">
                <a:solidFill>
                  <a:srgbClr val="002060"/>
                </a:solidFill>
                <a:latin typeface="HY견고딕" pitchFamily="18" charset="-127"/>
                <a:ea typeface="HY견고딕" pitchFamily="18" charset="-127"/>
              </a:rPr>
              <a:t>클릭</a:t>
            </a:r>
            <a:endParaRPr kumimoji="0" lang="ko-KR" altLang="en-US" sz="1200" dirty="0">
              <a:solidFill>
                <a:srgbClr val="002060"/>
              </a:solidFill>
              <a:latin typeface="HY견고딕" pitchFamily="18" charset="-127"/>
              <a:ea typeface="HY견고딕" pitchFamily="18" charset="-127"/>
            </a:endParaRPr>
          </a:p>
        </p:txBody>
      </p:sp>
      <p:cxnSp>
        <p:nvCxnSpPr>
          <p:cNvPr id="11" name="Shape 5"/>
          <p:cNvCxnSpPr/>
          <p:nvPr/>
        </p:nvCxnSpPr>
        <p:spPr>
          <a:xfrm flipV="1">
            <a:off x="3635896" y="4888418"/>
            <a:ext cx="915966" cy="500062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타원 9"/>
          <p:cNvSpPr/>
          <p:nvPr/>
        </p:nvSpPr>
        <p:spPr>
          <a:xfrm>
            <a:off x="2483768" y="5229200"/>
            <a:ext cx="1071562" cy="3286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</p:spTree>
    <p:extLst>
      <p:ext uri="{BB962C8B-B14F-4D97-AF65-F5344CB8AC3E}">
        <p14:creationId xmlns:p14="http://schemas.microsoft.com/office/powerpoint/2010/main" val="2759986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모서리가 둥근 직사각형 6"/>
          <p:cNvSpPr/>
          <p:nvPr/>
        </p:nvSpPr>
        <p:spPr>
          <a:xfrm>
            <a:off x="251520" y="476672"/>
            <a:ext cx="8712968" cy="5976664"/>
          </a:xfrm>
          <a:prstGeom prst="roundRect">
            <a:avLst>
              <a:gd name="adj" fmla="val 2175"/>
            </a:avLst>
          </a:prstGeom>
          <a:gradFill>
            <a:gsLst>
              <a:gs pos="2000">
                <a:schemeClr val="dk1">
                  <a:tint val="50000"/>
                  <a:satMod val="300000"/>
                </a:schemeClr>
              </a:gs>
              <a:gs pos="100000">
                <a:schemeClr val="dk1">
                  <a:tint val="15000"/>
                  <a:satMod val="350000"/>
                  <a:alpha val="32000"/>
                </a:schemeClr>
              </a:gs>
            </a:gsLst>
            <a:lin ang="16200000" scaled="1"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lvl="1">
              <a:lnSpc>
                <a:spcPct val="150000"/>
              </a:lnSpc>
            </a:pPr>
            <a:endParaRPr lang="en-US" altLang="ko-KR" sz="2400" b="1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48" y="799265"/>
            <a:ext cx="8208912" cy="5515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4465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56</Words>
  <Application>Microsoft Office PowerPoint</Application>
  <PresentationFormat>화면 슬라이드 쇼(4:3)</PresentationFormat>
  <Paragraphs>14</Paragraphs>
  <Slides>7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8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화상영어 관리자 사용지침서</dc:title>
  <dc:creator>EWE1</dc:creator>
  <cp:lastModifiedBy>EWE1</cp:lastModifiedBy>
  <cp:revision>11</cp:revision>
  <dcterms:created xsi:type="dcterms:W3CDTF">2018-04-10T07:41:04Z</dcterms:created>
  <dcterms:modified xsi:type="dcterms:W3CDTF">2020-02-24T02:38:20Z</dcterms:modified>
</cp:coreProperties>
</file>